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GF_MASTER">
    <p:bg>
      <p:bgPr>
        <a:solidFill>
          <a:srgbClr val="FB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B5D3B"/>
          </a:solidFill>
          <a:ln w="12700">
            <a:solidFill>
              <a:srgbClr val="0B5D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VISION GHOONCHA FOUNDATION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863840" y="164592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6B16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जनभागीदारी से समृद्धि की ओर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6473952"/>
            <a:ext cx="11292840" cy="0"/>
          </a:xfrm>
          <a:prstGeom prst="line">
            <a:avLst/>
          </a:prstGeom>
          <a:noFill/>
          <a:ln w="12700">
            <a:solidFill>
              <a:srgbClr val="D8D0B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38912" y="6519672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C665E"/>
                </a:solidFill>
              </a:rPr>
              <a:t>घूँचा विकास संकल्प • Presentation Edition 2026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jpeg"/><Relationship Id="rId3" Type="http://schemas.openxmlformats.org/officeDocument/2006/relationships/image" Target="../media/image-3-3.jpeg"/><Relationship Id="rId4" Type="http://schemas.openxmlformats.org/officeDocument/2006/relationships/image" Target="../media/image-3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jpe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1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1E2"/>
          </a:solidFill>
          <a:ln w="12700">
            <a:solidFill>
              <a:srgbClr val="F7F1E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6537960" cy="6858000"/>
          </a:xfrm>
          <a:prstGeom prst="rect">
            <a:avLst/>
          </a:prstGeom>
          <a:solidFill>
            <a:srgbClr val="0B5D3B"/>
          </a:solidFill>
          <a:ln w="12700">
            <a:solidFill>
              <a:srgbClr val="0B5D3B"/>
            </a:solidFill>
            <a:prstDash val="solid"/>
          </a:ln>
        </p:spPr>
      </p:sp>
      <p:pic>
        <p:nvPicPr>
          <p:cNvPr id="4" name="Image 0" descr="/mnt/data/EC293E67-B63E-4E20-8686-09D93A8F630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097" y="457200"/>
            <a:ext cx="1506406" cy="1508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148840" y="566928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E2A4"/>
                </a:solidFill>
              </a:rPr>
              <a:t>VISION GHOONCHA FOUNDATION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66928" y="1874520"/>
            <a:ext cx="5394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घूँचा विकास संकल्प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594360" y="2670048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7E2A4"/>
                </a:solidFill>
              </a:rPr>
              <a:t>Vision Ghooncha 2047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03504" y="3182112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DE9E1"/>
                </a:solidFill>
              </a:rPr>
              <a:t>Presentation Edition • 2026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03504" y="379476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जनभागीदारी से समृद्धि की ओर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12648" y="50749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7E2A4"/>
                </a:solidFill>
              </a:rPr>
              <a:t>संस्थापक एवं संपादक: राम गोपाल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12648" y="5532120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प्रशासन • जनप्रतिनिधि • CSR • विकास भागीदार</a:t>
            </a:r>
            <a:endParaRPr lang="en-US" sz="1050" dirty="0"/>
          </a:p>
        </p:txBody>
      </p:sp>
      <p:pic>
        <p:nvPicPr>
          <p:cNvPr id="12" name="Image 1" descr="/mnt/data/a_highly_detailed_colorful_book_cover_poster_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040" y="411480"/>
            <a:ext cx="4023360" cy="603504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565392" y="411480"/>
            <a:ext cx="0" cy="6035040"/>
          </a:xfrm>
          <a:prstGeom prst="line">
            <a:avLst/>
          </a:prstGeom>
          <a:noFill/>
          <a:ln w="25400">
            <a:solidFill>
              <a:srgbClr val="D7A63D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महिला, युवा और डिजिटल ग्राम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EMPOWERMENT + ACCESS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188720"/>
            <a:ext cx="544068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/mnt/data/ppt_panels_correct/panel_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4201" y="1243584"/>
            <a:ext cx="3495862" cy="41422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44768" y="1188720"/>
            <a:ext cx="539496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8" name="Image 1" descr="/mnt/data/ppt_panels_correct/panel_1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317" y="1243584"/>
            <a:ext cx="3495862" cy="414223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21792" y="5577840"/>
            <a:ext cx="10917936" cy="438912"/>
          </a:xfrm>
          <a:prstGeom prst="roundRect">
            <a:avLst/>
          </a:prstGeom>
          <a:solidFill>
            <a:srgbClr val="FFF6DF"/>
          </a:solidFill>
          <a:ln w="12700">
            <a:solidFill>
              <a:srgbClr val="E6CC8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68680" y="5696712"/>
            <a:ext cx="10424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A5912"/>
                </a:solidFill>
              </a:rPr>
              <a:t>कौशल • वित्तीय/डिजिटल साक्षरता • उद्यमिता • नागरिक सेवाओं तक सुरक्षित डिजिटल पहुँच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11-स्वयंसेवक समुदाय सहभागिता संरचना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PEOPLE POWER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133856"/>
            <a:ext cx="7818120" cy="526694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/mnt/data/a_colorful_infographic_poster_in_hindi_with_a_cle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1197864"/>
            <a:ext cx="7708392" cy="5138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05088" y="1225296"/>
            <a:ext cx="2816352" cy="5074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9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42832" y="1536192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5D3B"/>
                </a:solidFill>
              </a:rPr>
              <a:t>Volunteer Role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942832" y="2011680"/>
            <a:ext cx="2148840" cy="2633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26322B"/>
                </a:solidFill>
              </a:rPr>
              <a:t>सूचना और जागरूकता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26322B"/>
                </a:solidFill>
              </a:rPr>
              <a:t>सर्वेक्षण एवं data support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26322B"/>
                </a:solidFill>
              </a:rPr>
              <a:t>समुदाय संवाद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26322B"/>
                </a:solidFill>
              </a:rPr>
              <a:t>योजना / परियोजना follow-up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26322B"/>
                </a:solidFill>
              </a:rPr>
              <a:t>प्रगति की सार्वजनिक जानकारी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26322B"/>
                </a:solidFill>
              </a:rPr>
              <a:t>पारदर्शिता और टीमवर्क</a:t>
            </a:r>
            <a:endParaRPr lang="en-US" sz="1220" dirty="0"/>
          </a:p>
        </p:txBody>
      </p:sp>
      <p:sp>
        <p:nvSpPr>
          <p:cNvPr id="10" name="Text 7"/>
          <p:cNvSpPr/>
          <p:nvPr/>
        </p:nvSpPr>
        <p:spPr>
          <a:xfrm>
            <a:off x="8887968" y="52578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F68"/>
                </a:solidFill>
              </a:rPr>
              <a:t>11 स्वयंसेवक • 11 जिम्मेदारियाँ • 1 लक्ष्य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क्रियान्वयन, निगरानी और नवीकरणीय ऊर्जा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EXECUTION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225296"/>
            <a:ext cx="5349240" cy="4297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/mnt/data/ppt_panels_correct/panel_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3064" y="1280160"/>
            <a:ext cx="3526696" cy="418795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99632" y="1225296"/>
            <a:ext cx="5349240" cy="4297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8" name="Image 1" descr="/mnt/data/ppt_panels_correct/panel_16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904" y="1280160"/>
            <a:ext cx="3526696" cy="418795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868680" y="5650992"/>
            <a:ext cx="1645920" cy="438912"/>
          </a:xfrm>
          <a:prstGeom prst="roundRect">
            <a:avLst/>
          </a:prstGeom>
          <a:solidFill>
            <a:srgbClr val="0B5D3B"/>
          </a:solidFill>
          <a:ln w="12700">
            <a:solidFill>
              <a:srgbClr val="0B5D3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41832" y="5769864"/>
            <a:ext cx="1499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योजना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2542032" y="572414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7A63D"/>
                </a:solidFill>
              </a:rPr>
              <a:t>→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3081528" y="5650992"/>
            <a:ext cx="1645920" cy="438912"/>
          </a:xfrm>
          <a:prstGeom prst="roundRect">
            <a:avLst/>
          </a:prstGeom>
          <a:solidFill>
            <a:srgbClr val="173F68"/>
          </a:solidFill>
          <a:ln w="12700">
            <a:solidFill>
              <a:srgbClr val="173F68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154680" y="5769864"/>
            <a:ext cx="1499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समन्वय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4754880" y="572414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7A63D"/>
                </a:solidFill>
              </a:rPr>
              <a:t>→</a:t>
            </a:r>
            <a:endParaRPr lang="en-US" sz="1700" dirty="0"/>
          </a:p>
        </p:txBody>
      </p:sp>
      <p:sp>
        <p:nvSpPr>
          <p:cNvPr id="15" name="Shape 11"/>
          <p:cNvSpPr/>
          <p:nvPr/>
        </p:nvSpPr>
        <p:spPr>
          <a:xfrm>
            <a:off x="5294376" y="5650992"/>
            <a:ext cx="1645920" cy="438912"/>
          </a:xfrm>
          <a:prstGeom prst="roundRect">
            <a:avLst/>
          </a:prstGeom>
          <a:solidFill>
            <a:srgbClr val="D77B27"/>
          </a:solidFill>
          <a:ln w="12700">
            <a:solidFill>
              <a:srgbClr val="D77B27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367528" y="5769864"/>
            <a:ext cx="1499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क्रियान्वयन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6967728" y="572414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7A63D"/>
                </a:solidFill>
              </a:rPr>
              <a:t>→</a:t>
            </a:r>
            <a:endParaRPr lang="en-US" sz="1700" dirty="0"/>
          </a:p>
        </p:txBody>
      </p:sp>
      <p:sp>
        <p:nvSpPr>
          <p:cNvPr id="18" name="Shape 14"/>
          <p:cNvSpPr/>
          <p:nvPr/>
        </p:nvSpPr>
        <p:spPr>
          <a:xfrm>
            <a:off x="7507224" y="5650992"/>
            <a:ext cx="1645920" cy="438912"/>
          </a:xfrm>
          <a:prstGeom prst="roundRect">
            <a:avLst/>
          </a:prstGeom>
          <a:solidFill>
            <a:srgbClr val="2F7D57"/>
          </a:solidFill>
          <a:ln w="12700">
            <a:solidFill>
              <a:srgbClr val="2F7D57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7580376" y="5769864"/>
            <a:ext cx="1499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निगरानी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9180576" y="572414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7A63D"/>
                </a:solidFill>
              </a:rPr>
              <a:t>→</a:t>
            </a:r>
            <a:endParaRPr lang="en-US" sz="1700" dirty="0"/>
          </a:p>
        </p:txBody>
      </p:sp>
      <p:sp>
        <p:nvSpPr>
          <p:cNvPr id="21" name="Shape 17"/>
          <p:cNvSpPr/>
          <p:nvPr/>
        </p:nvSpPr>
        <p:spPr>
          <a:xfrm>
            <a:off x="9720072" y="5650992"/>
            <a:ext cx="1645920" cy="438912"/>
          </a:xfrm>
          <a:prstGeom prst="roundRect">
            <a:avLst/>
          </a:prstGeom>
          <a:solidFill>
            <a:srgbClr val="7B5A9D"/>
          </a:solidFill>
          <a:ln w="12700">
            <a:solidFill>
              <a:srgbClr val="7B5A9D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793224" y="5769864"/>
            <a:ext cx="1499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मूल्यांकन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Funding Convergence &amp; Partnership Model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FROM IDEA TO IMPLEMENTATION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325880"/>
            <a:ext cx="5230368" cy="1481328"/>
          </a:xfrm>
          <a:prstGeom prst="roundRect">
            <a:avLst/>
          </a:prstGeom>
          <a:solidFill>
            <a:srgbClr val="FFFFFF"/>
          </a:solidFill>
          <a:ln w="22860">
            <a:solidFill>
              <a:srgbClr val="0B5D3B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58368" y="1325880"/>
            <a:ext cx="137160" cy="1481328"/>
          </a:xfrm>
          <a:prstGeom prst="rect">
            <a:avLst/>
          </a:prstGeom>
          <a:solidFill>
            <a:srgbClr val="0B5D3B"/>
          </a:solidFill>
          <a:ln w="12700">
            <a:solidFill>
              <a:srgbClr val="0B5D3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527048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5D3B"/>
                </a:solidFill>
              </a:rPr>
              <a:t>सरकारी विभाग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1938528"/>
            <a:ext cx="46177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2B"/>
                </a:solidFill>
              </a:rPr>
              <a:t>योजना, तकनीकी स्वीकृति, विभागीय convergence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36208" y="1325880"/>
            <a:ext cx="5230368" cy="1481328"/>
          </a:xfrm>
          <a:prstGeom prst="roundRect">
            <a:avLst/>
          </a:prstGeom>
          <a:solidFill>
            <a:srgbClr val="FFFFFF"/>
          </a:solidFill>
          <a:ln w="22860">
            <a:solidFill>
              <a:srgbClr val="173F68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236208" y="1325880"/>
            <a:ext cx="137160" cy="1481328"/>
          </a:xfrm>
          <a:prstGeom prst="rect">
            <a:avLst/>
          </a:prstGeom>
          <a:solidFill>
            <a:srgbClr val="173F68"/>
          </a:solidFill>
          <a:ln w="12700">
            <a:solidFill>
              <a:srgbClr val="173F6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1527048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F68"/>
                </a:solidFill>
              </a:rPr>
              <a:t>ग्राम पंचायत / ग्राम सभा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92240" y="1938528"/>
            <a:ext cx="46177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2B"/>
                </a:solidFill>
              </a:rPr>
              <a:t>स्थानीय वैधानिक प्रक्रिया, प्राथमिकता, रखरखाव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58368" y="3200400"/>
            <a:ext cx="5230368" cy="1481328"/>
          </a:xfrm>
          <a:prstGeom prst="roundRect">
            <a:avLst/>
          </a:prstGeom>
          <a:solidFill>
            <a:srgbClr val="FFFFFF"/>
          </a:solidFill>
          <a:ln w="22860">
            <a:solidFill>
              <a:srgbClr val="D77B27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58368" y="3200400"/>
            <a:ext cx="137160" cy="1481328"/>
          </a:xfrm>
          <a:prstGeom prst="rect">
            <a:avLst/>
          </a:prstGeom>
          <a:solidFill>
            <a:srgbClr val="D77B27"/>
          </a:solidFill>
          <a:ln w="12700">
            <a:solidFill>
              <a:srgbClr val="D77B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" y="3401568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77B27"/>
                </a:solidFill>
              </a:rPr>
              <a:t>CSR / संस्थागत सहयोग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4400" y="3813048"/>
            <a:ext cx="46177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2B"/>
                </a:solidFill>
              </a:rPr>
              <a:t>Infrastructure, capacity building, innovation support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36208" y="3200400"/>
            <a:ext cx="5230368" cy="1481328"/>
          </a:xfrm>
          <a:prstGeom prst="roundRect">
            <a:avLst/>
          </a:prstGeom>
          <a:solidFill>
            <a:srgbClr val="FFFFFF"/>
          </a:solidFill>
          <a:ln w="22860">
            <a:solidFill>
              <a:srgbClr val="7B5A9D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36208" y="3200400"/>
            <a:ext cx="137160" cy="1481328"/>
          </a:xfrm>
          <a:prstGeom prst="rect">
            <a:avLst/>
          </a:prstGeom>
          <a:solidFill>
            <a:srgbClr val="7B5A9D"/>
          </a:solidFill>
          <a:ln w="12700">
            <a:solidFill>
              <a:srgbClr val="7B5A9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0" y="3401568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5A9D"/>
                </a:solidFill>
              </a:rPr>
              <a:t>समुदाय / विशेषज्ञ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492240" y="3813048"/>
            <a:ext cx="46177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2B"/>
                </a:solidFill>
              </a:rPr>
              <a:t>जनभागीदारी, data, volunteer support, technical guidance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58368" y="5285232"/>
            <a:ext cx="10808208" cy="694944"/>
          </a:xfrm>
          <a:prstGeom prst="roundRect">
            <a:avLst/>
          </a:prstGeom>
          <a:solidFill>
            <a:srgbClr val="EAF3EC"/>
          </a:solidFill>
          <a:ln w="12700">
            <a:solidFill>
              <a:srgbClr val="B3CF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6112" y="5486400"/>
            <a:ext cx="10332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B5D3B"/>
                </a:solidFill>
              </a:rPr>
              <a:t>Proposal Readiness: समस्या + लाभार्थी + फोटो/स्थान + समाधान + जिम्मेदार विभाग + अनुमान + Monitoring Plan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Vision Ghooncha 2047 Roadmap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TODAY’S ACTION → 2047 OUTCOME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85216" y="1143000"/>
            <a:ext cx="8092440" cy="52486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/mnt/data/a_detailed_infographic_poster_style_roadmap._over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197864"/>
            <a:ext cx="7708392" cy="5138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924544" y="1261872"/>
            <a:ext cx="2651760" cy="49194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9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62288" y="1572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5D3B"/>
                </a:solidFill>
              </a:rPr>
              <a:t>2026–2030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9125712" y="1847088"/>
            <a:ext cx="2240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6322B"/>
                </a:solidFill>
              </a:rPr>
              <a:t>मजबूत आधार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9464040" y="2322576"/>
            <a:ext cx="1554480" cy="0"/>
          </a:xfrm>
          <a:prstGeom prst="line">
            <a:avLst/>
          </a:prstGeom>
          <a:noFill/>
          <a:ln w="12700">
            <a:solidFill>
              <a:srgbClr val="D8D0B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62288" y="261518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77B27"/>
                </a:solidFill>
              </a:rPr>
              <a:t>2031–2035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125712" y="2889504"/>
            <a:ext cx="2240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6322B"/>
                </a:solidFill>
              </a:rPr>
              <a:t>विकास की गति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9464040" y="3364992"/>
            <a:ext cx="1554480" cy="0"/>
          </a:xfrm>
          <a:prstGeom prst="line">
            <a:avLst/>
          </a:prstGeom>
          <a:noFill/>
          <a:ln w="12700">
            <a:solidFill>
              <a:srgbClr val="D8D0B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62288" y="365760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3F68"/>
                </a:solidFill>
              </a:rPr>
              <a:t>2036–2040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9125712" y="3931920"/>
            <a:ext cx="2240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6322B"/>
                </a:solidFill>
              </a:rPr>
              <a:t>समृद्धि का विस्तार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464040" y="4407408"/>
            <a:ext cx="1554480" cy="0"/>
          </a:xfrm>
          <a:prstGeom prst="line">
            <a:avLst/>
          </a:prstGeom>
          <a:noFill/>
          <a:ln w="12700">
            <a:solidFill>
              <a:srgbClr val="D8D0B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162288" y="4700016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F7D57"/>
                </a:solidFill>
              </a:rPr>
              <a:t>2041–2047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125712" y="4974336"/>
            <a:ext cx="2240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6322B"/>
                </a:solidFill>
              </a:rPr>
              <a:t>आदर्श एवं आत्मनिर्भर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अब अगला कदम क्या है?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CALL TO ACTION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234440"/>
            <a:ext cx="5486400" cy="2057400"/>
          </a:xfrm>
          <a:prstGeom prst="roundRect">
            <a:avLst/>
          </a:prstGeom>
          <a:solidFill>
            <a:srgbClr val="0B5D3B"/>
          </a:solidFill>
          <a:ln w="12700">
            <a:solidFill>
              <a:srgbClr val="0B5D3B"/>
            </a:solidFill>
            <a:prstDash val="solid"/>
          </a:ln>
          <a:effectLst>
            <a:outerShdw sx="100000" sy="100000" kx="0" ky="0" algn="bl" rotWithShape="0" blurRad="20320" dist="8890" dir="2700000">
              <a:srgbClr val="000000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1581912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Joint Priority Review Meeting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87552" y="2121408"/>
            <a:ext cx="4690872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</a:rPr>
              <a:t>Top 5–8 projects की आवश्यकता, सक्षम विभाग, दस्तावेज़, अनुमानित संसाधन, जिम्मेदार पक्ष और realistic timeline तय करें।</a:t>
            </a:r>
            <a:endParaRPr lang="en-US" sz="1300" dirty="0"/>
          </a:p>
        </p:txBody>
      </p:sp>
      <p:pic>
        <p:nvPicPr>
          <p:cNvPr id="8" name="Image 0" descr="/mnt/data/EC293E67-B63E-4E20-8686-09D93A8F630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6997" y="1207008"/>
            <a:ext cx="2054190" cy="20574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549640" y="1554480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5D3B"/>
                </a:solidFill>
              </a:rPr>
              <a:t>Vision Ghooncha Foundation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458200" y="210312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A6B16"/>
                </a:solidFill>
              </a:rPr>
              <a:t>जनभागीदारी से समृद्धि की ओर</a:t>
            </a:r>
            <a:endParaRPr lang="en-US" sz="1050" dirty="0"/>
          </a:p>
        </p:txBody>
      </p:sp>
      <p:pic>
        <p:nvPicPr>
          <p:cNvPr id="11" name="Image 1" descr="/mnt/data/vgf_qr_final/qr_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3767328"/>
            <a:ext cx="1298448" cy="12984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04088" y="5138928"/>
            <a:ext cx="1572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73F68"/>
                </a:solidFill>
              </a:rPr>
              <a:t>WhatsApp Channel</a:t>
            </a:r>
            <a:endParaRPr lang="en-US" sz="850" dirty="0"/>
          </a:p>
        </p:txBody>
      </p:sp>
      <p:pic>
        <p:nvPicPr>
          <p:cNvPr id="13" name="Image 2" descr="/mnt/data/vgf_qr_final/qr_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088" y="3767328"/>
            <a:ext cx="1298448" cy="12984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852928" y="5138928"/>
            <a:ext cx="1572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73F68"/>
                </a:solidFill>
              </a:rPr>
              <a:t>WhatsApp Group</a:t>
            </a:r>
            <a:endParaRPr lang="en-US" sz="850" dirty="0"/>
          </a:p>
        </p:txBody>
      </p:sp>
      <p:pic>
        <p:nvPicPr>
          <p:cNvPr id="15" name="Image 3" descr="/mnt/data/vgf_qr_final/qr_3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928" y="3767328"/>
            <a:ext cx="1298448" cy="129844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001768" y="5138928"/>
            <a:ext cx="1572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73F68"/>
                </a:solidFill>
              </a:rPr>
              <a:t>Facebook</a:t>
            </a:r>
            <a:endParaRPr lang="en-US" sz="850" dirty="0"/>
          </a:p>
        </p:txBody>
      </p:sp>
      <p:pic>
        <p:nvPicPr>
          <p:cNvPr id="17" name="Image 4" descr="/mnt/data/vgf_qr_final/qr_4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768" y="3767328"/>
            <a:ext cx="1298448" cy="129844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150608" y="5138928"/>
            <a:ext cx="1572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73F68"/>
                </a:solidFill>
              </a:rPr>
              <a:t>X</a:t>
            </a:r>
            <a:endParaRPr lang="en-US" sz="850" dirty="0"/>
          </a:p>
        </p:txBody>
      </p:sp>
      <p:pic>
        <p:nvPicPr>
          <p:cNvPr id="19" name="Image 5" descr="/mnt/data/vgf_qr_final/qr_5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6608" y="3767328"/>
            <a:ext cx="1298448" cy="1298448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299448" y="5138928"/>
            <a:ext cx="1572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73F68"/>
                </a:solidFill>
              </a:rPr>
              <a:t>Instagram</a:t>
            </a:r>
            <a:endParaRPr lang="en-US" sz="850" dirty="0"/>
          </a:p>
        </p:txBody>
      </p:sp>
      <p:sp>
        <p:nvSpPr>
          <p:cNvPr id="21" name="Text 13"/>
          <p:cNvSpPr/>
          <p:nvPr/>
        </p:nvSpPr>
        <p:spPr>
          <a:xfrm>
            <a:off x="1234440" y="5815584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5D3B"/>
                </a:solidFill>
              </a:rPr>
              <a:t>हमारा गाँव • हमारी जिम्मेदारी • हमारा भविष्य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विज़न, मिशन और मूल सिद्धांत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FOUNDATION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143000"/>
            <a:ext cx="10954512" cy="5138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/mnt/data/a_clean_informational_poster_infographic_desig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9476" y="1197864"/>
            <a:ext cx="4399144" cy="50292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घूँचा ग्राम पंचायत — Baseline Snapshot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227 परिवार • 1,656 जनसंख्या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207008"/>
            <a:ext cx="1920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5D9D3"/>
            </a:solidFill>
            <a:prstDash val="solid"/>
          </a:ln>
          <a:effectLst>
            <a:outerShdw sx="100000" sy="100000" kx="0" ky="0" algn="bl" rotWithShape="0" blurRad="15240" dist="7620" dir="27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22376" y="133502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C665E"/>
                </a:solidFill>
              </a:rPr>
              <a:t>कुल परिवार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1618488"/>
            <a:ext cx="1737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5D3B"/>
                </a:solidFill>
              </a:rPr>
              <a:t>227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2697480" y="1207008"/>
            <a:ext cx="1920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5D9D3"/>
            </a:solidFill>
            <a:prstDash val="solid"/>
          </a:ln>
          <a:effectLst>
            <a:outerShdw sx="100000" sy="100000" kx="0" ky="0" algn="bl" rotWithShape="0" blurRad="15240" dist="7620" dir="27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825496" y="133502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C665E"/>
                </a:solidFill>
              </a:rPr>
              <a:t>कुल जनसंख्या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2788920" y="1618488"/>
            <a:ext cx="1737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73F68"/>
                </a:solidFill>
              </a:rPr>
              <a:t>1,656</a:t>
            </a:r>
            <a:endParaRPr lang="en-US" sz="2300" dirty="0"/>
          </a:p>
        </p:txBody>
      </p:sp>
      <p:sp>
        <p:nvSpPr>
          <p:cNvPr id="11" name="Shape 9"/>
          <p:cNvSpPr/>
          <p:nvPr/>
        </p:nvSpPr>
        <p:spPr>
          <a:xfrm>
            <a:off x="4800600" y="1207008"/>
            <a:ext cx="1920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5D9D3"/>
            </a:solidFill>
            <a:prstDash val="solid"/>
          </a:ln>
          <a:effectLst>
            <a:outerShdw sx="100000" sy="100000" kx="0" ky="0" algn="bl" rotWithShape="0" blurRad="15240" dist="7620" dir="27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928616" y="133502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C665E"/>
                </a:solidFill>
              </a:rPr>
              <a:t>शिक्षित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892040" y="1618488"/>
            <a:ext cx="1737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2F7D57"/>
                </a:solidFill>
              </a:rPr>
              <a:t>1,109</a:t>
            </a:r>
            <a:endParaRPr lang="en-US" sz="2300" dirty="0"/>
          </a:p>
        </p:txBody>
      </p:sp>
      <p:sp>
        <p:nvSpPr>
          <p:cNvPr id="14" name="Shape 12"/>
          <p:cNvSpPr/>
          <p:nvPr/>
        </p:nvSpPr>
        <p:spPr>
          <a:xfrm>
            <a:off x="6903720" y="1207008"/>
            <a:ext cx="1920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5D9D3"/>
            </a:solidFill>
            <a:prstDash val="solid"/>
          </a:ln>
          <a:effectLst>
            <a:outerShdw sx="100000" sy="100000" kx="0" ky="0" algn="bl" rotWithShape="0" blurRad="15240" dist="7620" dir="27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7031736" y="133502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C665E"/>
                </a:solidFill>
              </a:rPr>
              <a:t>वार्ड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995160" y="1618488"/>
            <a:ext cx="1737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D7A63D"/>
                </a:solidFill>
              </a:rPr>
              <a:t>11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9006840" y="1207008"/>
            <a:ext cx="19202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5D9D3"/>
            </a:solidFill>
            <a:prstDash val="solid"/>
          </a:ln>
          <a:effectLst>
            <a:outerShdw sx="100000" sy="100000" kx="0" ky="0" algn="bl" rotWithShape="0" blurRad="15240" dist="7620" dir="27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9134856" y="1335024"/>
            <a:ext cx="1664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C665E"/>
                </a:solidFill>
              </a:rPr>
              <a:t>Non-workers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9098280" y="1618488"/>
            <a:ext cx="1737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D77B27"/>
                </a:solidFill>
              </a:rPr>
              <a:t>1,290</a:t>
            </a:r>
            <a:endParaRPr lang="en-US" sz="2300" dirty="0"/>
          </a:p>
        </p:txBody>
      </p:sp>
      <p:pic>
        <p:nvPicPr>
          <p:cNvPr id="20" name="Image 0" descr="/mnt/data/246E39A0-1A49-4F14-A03E-43F7367DD661.jpeg">    </p:cNvPr>
          <p:cNvPicPr>
            <a:picLocks noChangeAspect="1"/>
          </p:cNvPicPr>
          <p:nvPr/>
        </p:nvPicPr>
        <p:blipFill>
          <a:blip r:embed="rId1"/>
          <a:srcRect l="5882" r="5882" t="0" b="0"/>
          <a:stretch/>
        </p:blipFill>
        <p:spPr>
          <a:xfrm>
            <a:off x="594360" y="2487168"/>
            <a:ext cx="2743200" cy="233172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94360" y="2487168"/>
            <a:ext cx="2743200" cy="233172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94360" y="4526280"/>
            <a:ext cx="274320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67512" y="4590288"/>
            <a:ext cx="259689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प्राथमिक विद्यालय</a:t>
            </a:r>
            <a:endParaRPr lang="en-US" sz="820" dirty="0"/>
          </a:p>
        </p:txBody>
      </p:sp>
      <p:pic>
        <p:nvPicPr>
          <p:cNvPr id="24" name="Image 1" descr="/mnt/data/E42ED5AB-9323-4B79-9AC2-F974DB1196B6.jpeg">    </p:cNvPr>
          <p:cNvPicPr>
            <a:picLocks noChangeAspect="1"/>
          </p:cNvPicPr>
          <p:nvPr/>
        </p:nvPicPr>
        <p:blipFill>
          <a:blip r:embed="rId2"/>
          <a:srcRect l="16912" r="16912" t="0" b="0"/>
          <a:stretch/>
        </p:blipFill>
        <p:spPr>
          <a:xfrm>
            <a:off x="3502152" y="2487168"/>
            <a:ext cx="2743200" cy="2331720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3502152" y="2487168"/>
            <a:ext cx="2743200" cy="233172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3502152" y="4526280"/>
            <a:ext cx="274320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3575304" y="4590288"/>
            <a:ext cx="259689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ग्राम सचिवालय</a:t>
            </a:r>
            <a:endParaRPr lang="en-US" sz="820" dirty="0"/>
          </a:p>
        </p:txBody>
      </p:sp>
      <p:pic>
        <p:nvPicPr>
          <p:cNvPr id="28" name="Image 2" descr="/mnt/data/DE658571-6371-492D-BBAD-60EC92D1795D.jpeg">    </p:cNvPr>
          <p:cNvPicPr>
            <a:picLocks noChangeAspect="1"/>
          </p:cNvPicPr>
          <p:nvPr/>
        </p:nvPicPr>
        <p:blipFill>
          <a:blip r:embed="rId3"/>
          <a:srcRect l="16912" r="16912" t="0" b="0"/>
          <a:stretch/>
        </p:blipFill>
        <p:spPr>
          <a:xfrm>
            <a:off x="6409944" y="2487168"/>
            <a:ext cx="2743200" cy="2331720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6409944" y="2487168"/>
            <a:ext cx="2743200" cy="233172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Shape 25"/>
          <p:cNvSpPr/>
          <p:nvPr/>
        </p:nvSpPr>
        <p:spPr>
          <a:xfrm>
            <a:off x="6409944" y="4526280"/>
            <a:ext cx="274320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31" name="Text 26"/>
          <p:cNvSpPr/>
          <p:nvPr/>
        </p:nvSpPr>
        <p:spPr>
          <a:xfrm>
            <a:off x="6483096" y="4590288"/>
            <a:ext cx="259689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तालाब</a:t>
            </a:r>
            <a:endParaRPr lang="en-US" sz="820" dirty="0"/>
          </a:p>
        </p:txBody>
      </p:sp>
      <p:pic>
        <p:nvPicPr>
          <p:cNvPr id="32" name="Image 3" descr="/mnt/data/0FF7AE65-7743-4604-9F58-367816E645CE.jpeg">    </p:cNvPr>
          <p:cNvPicPr>
            <a:picLocks noChangeAspect="1"/>
          </p:cNvPicPr>
          <p:nvPr/>
        </p:nvPicPr>
        <p:blipFill>
          <a:blip r:embed="rId4"/>
          <a:srcRect l="0" r="0" t="20727" b="20727"/>
          <a:stretch/>
        </p:blipFill>
        <p:spPr>
          <a:xfrm>
            <a:off x="9317736" y="2487168"/>
            <a:ext cx="2240280" cy="2331720"/>
          </a:xfrm>
          <a:prstGeom prst="rect">
            <a:avLst/>
          </a:prstGeom>
        </p:spPr>
      </p:pic>
      <p:sp>
        <p:nvSpPr>
          <p:cNvPr id="33" name="Shape 27"/>
          <p:cNvSpPr/>
          <p:nvPr/>
        </p:nvSpPr>
        <p:spPr>
          <a:xfrm>
            <a:off x="9317736" y="2487168"/>
            <a:ext cx="2240280" cy="233172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Shape 28"/>
          <p:cNvSpPr/>
          <p:nvPr/>
        </p:nvSpPr>
        <p:spPr>
          <a:xfrm>
            <a:off x="9317736" y="4526280"/>
            <a:ext cx="224028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35" name="Text 29"/>
          <p:cNvSpPr/>
          <p:nvPr/>
        </p:nvSpPr>
        <p:spPr>
          <a:xfrm>
            <a:off x="9390888" y="4590288"/>
            <a:ext cx="209397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प्राकृतिक विरासत</a:t>
            </a:r>
            <a:endParaRPr lang="en-US" sz="820" dirty="0"/>
          </a:p>
        </p:txBody>
      </p:sp>
      <p:sp>
        <p:nvSpPr>
          <p:cNvPr id="36" name="Shape 30"/>
          <p:cNvSpPr/>
          <p:nvPr/>
        </p:nvSpPr>
        <p:spPr>
          <a:xfrm>
            <a:off x="594360" y="5074920"/>
            <a:ext cx="10963656" cy="1051560"/>
          </a:xfrm>
          <a:prstGeom prst="roundRect">
            <a:avLst/>
          </a:prstGeom>
          <a:solidFill>
            <a:srgbClr val="EAF3EC"/>
          </a:solidFill>
          <a:ln w="12700">
            <a:solidFill>
              <a:srgbClr val="A8C7B0"/>
            </a:solidFill>
            <a:prstDash val="solid"/>
          </a:ln>
        </p:spPr>
      </p:sp>
      <p:sp>
        <p:nvSpPr>
          <p:cNvPr id="37" name="Text 31"/>
          <p:cNvSpPr/>
          <p:nvPr/>
        </p:nvSpPr>
        <p:spPr>
          <a:xfrm>
            <a:off x="822960" y="5349240"/>
            <a:ext cx="104698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5D3B"/>
                </a:solidFill>
              </a:rPr>
              <a:t>Baseline का उद्देश्य: डेटा के आधार पर प्राथमिकता तय करना, सेवा-अंतर पहचानना और प्रगति को साल-दर-साल मापना।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वर्तमान स्थिति एवं प्रमुख Service Gaps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WHAT NEEDS ATTENTION NOW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170432"/>
            <a:ext cx="960120" cy="329184"/>
          </a:xfrm>
          <a:prstGeom prst="roundRect">
            <a:avLst/>
          </a:prstGeom>
          <a:solidFill>
            <a:srgbClr val="B83C32"/>
          </a:solidFill>
          <a:ln w="12700">
            <a:solidFill>
              <a:srgbClr val="B83C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123444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तत्काल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58368" y="1627632"/>
            <a:ext cx="5120640" cy="2633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जल जीवन मिशन पाइपलाइन के बाद नियमित जलापूर्ति शुरू होना शेष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हैंडपंपों की कार्यशीलता की समस्या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ग्राम में सार्वजनिक स्ट्रीट लाइट व्यवस्था का अभाव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ग्राम स्तर पर स्वास्थ्य उपकेंद्र उपलब्ध नहीं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पुस्तकालय / अध्ययन केंद्र का अभाव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नियमित कचरा प्रबंधन व्यवस्था एवं संसाधनों की आवश्यकता</a:t>
            </a:r>
            <a:endParaRPr lang="en-US" sz="1320" dirty="0"/>
          </a:p>
        </p:txBody>
      </p:sp>
      <p:pic>
        <p:nvPicPr>
          <p:cNvPr id="8" name="Image 0" descr="/mnt/data/3B0D3BF8-99BE-4E72-9980-6152BF998E00.jpeg">    </p:cNvPr>
          <p:cNvPicPr>
            <a:picLocks noChangeAspect="1"/>
          </p:cNvPicPr>
          <p:nvPr/>
        </p:nvPicPr>
        <p:blipFill>
          <a:blip r:embed="rId1"/>
          <a:srcRect l="0" r="0" t="1198" b="1198"/>
          <a:stretch/>
        </p:blipFill>
        <p:spPr>
          <a:xfrm>
            <a:off x="713232" y="4480560"/>
            <a:ext cx="2331720" cy="128016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13232" y="4480560"/>
            <a:ext cx="2331720" cy="128016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13232" y="5468112"/>
            <a:ext cx="233172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86384" y="5532120"/>
            <a:ext cx="21854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कचरा स्थल</a:t>
            </a:r>
            <a:endParaRPr lang="en-US" sz="820" dirty="0"/>
          </a:p>
        </p:txBody>
      </p:sp>
      <p:pic>
        <p:nvPicPr>
          <p:cNvPr id="12" name="Image 1" descr="/mnt/data/B2106240-D8CD-479A-B46E-AC212AC21C3C.jpeg">    </p:cNvPr>
          <p:cNvPicPr>
            <a:picLocks noChangeAspect="1"/>
          </p:cNvPicPr>
          <p:nvPr/>
        </p:nvPicPr>
        <p:blipFill>
          <a:blip r:embed="rId2"/>
          <a:srcRect l="0" r="0" t="13399" b="13399"/>
          <a:stretch/>
        </p:blipFill>
        <p:spPr>
          <a:xfrm>
            <a:off x="3227832" y="4480560"/>
            <a:ext cx="2331720" cy="128016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3227832" y="4480560"/>
            <a:ext cx="2331720" cy="128016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3227832" y="5468112"/>
            <a:ext cx="233172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300984" y="5532120"/>
            <a:ext cx="21854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अंत्येष्टि स्थल</a:t>
            </a:r>
            <a:endParaRPr lang="en-US" sz="820" dirty="0"/>
          </a:p>
        </p:txBody>
      </p:sp>
      <p:sp>
        <p:nvSpPr>
          <p:cNvPr id="16" name="Shape 12"/>
          <p:cNvSpPr/>
          <p:nvPr/>
        </p:nvSpPr>
        <p:spPr>
          <a:xfrm>
            <a:off x="5989320" y="1207008"/>
            <a:ext cx="5532120" cy="49194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17" name="Image 2" descr="/mnt/data/a_high_resolution_infographic_poster_style_g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184" y="1859280"/>
            <a:ext cx="5422392" cy="361492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Development Priority Matrix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Impact × Urgency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85216" y="1152144"/>
            <a:ext cx="6583680" cy="5212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/mnt/data/a_high_resolution_infographic_poster_slide_sty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6272" y="1207008"/>
            <a:ext cx="3401568" cy="510235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516368" y="1371600"/>
            <a:ext cx="1234440" cy="329184"/>
          </a:xfrm>
          <a:prstGeom prst="roundRect">
            <a:avLst/>
          </a:prstGeom>
          <a:solidFill>
            <a:srgbClr val="B83C32"/>
          </a:solidFill>
          <a:ln w="12700">
            <a:solidFill>
              <a:srgbClr val="B83C3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589520" y="1435608"/>
            <a:ext cx="1088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0–2 वर्ष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887968" y="132588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3C32"/>
                </a:solidFill>
              </a:rPr>
              <a:t>मूलभूत सेवाएँ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571232" y="1755648"/>
            <a:ext cx="3794760" cy="22128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पेयजल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हैंडपंप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स्ट्रीट लाइट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स्वच्छता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शिक्षा/स्वास्थ्य पहुँच</a:t>
            </a:r>
            <a:endParaRPr lang="en-US" sz="1230" dirty="0"/>
          </a:p>
        </p:txBody>
      </p:sp>
      <p:sp>
        <p:nvSpPr>
          <p:cNvPr id="11" name="Shape 8"/>
          <p:cNvSpPr/>
          <p:nvPr/>
        </p:nvSpPr>
        <p:spPr>
          <a:xfrm>
            <a:off x="7516368" y="3429000"/>
            <a:ext cx="1234440" cy="329184"/>
          </a:xfrm>
          <a:prstGeom prst="roundRect">
            <a:avLst/>
          </a:prstGeom>
          <a:solidFill>
            <a:srgbClr val="D77B27"/>
          </a:solidFill>
          <a:ln w="12700">
            <a:solidFill>
              <a:srgbClr val="D77B2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0" y="3493008"/>
            <a:ext cx="1088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2–5 वर्ष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887968" y="338328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77B27"/>
                </a:solidFill>
              </a:rPr>
              <a:t>सुविधा और गुणवत्ता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571232" y="3813048"/>
            <a:ext cx="3794760" cy="22128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पुस्तकालय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खेल मैदान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तालाब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अंत्येष्टि स्थल</a:t>
            </a:r>
            <a:endParaRPr lang="en-US" sz="1230" dirty="0"/>
          </a:p>
          <a:p>
            <a:pPr marL="177800" indent="-177800">
              <a:buSzPct val="100000"/>
              <a:buChar char="•"/>
            </a:pPr>
            <a:r>
              <a:rPr lang="en-US" sz="1230" dirty="0">
                <a:solidFill>
                  <a:srgbClr val="26322B"/>
                </a:solidFill>
              </a:rPr>
              <a:t>डिजिटल सेवाएँ</a:t>
            </a:r>
            <a:endParaRPr lang="en-US" sz="1230" dirty="0"/>
          </a:p>
        </p:txBody>
      </p:sp>
      <p:sp>
        <p:nvSpPr>
          <p:cNvPr id="15" name="Shape 12"/>
          <p:cNvSpPr/>
          <p:nvPr/>
        </p:nvSpPr>
        <p:spPr>
          <a:xfrm>
            <a:off x="7516368" y="5440680"/>
            <a:ext cx="1234440" cy="329184"/>
          </a:xfrm>
          <a:prstGeom prst="roundRect">
            <a:avLst/>
          </a:prstGeom>
          <a:solidFill>
            <a:srgbClr val="0B5D3B"/>
          </a:solidFill>
          <a:ln w="12700">
            <a:solidFill>
              <a:srgbClr val="0B5D3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589520" y="5504688"/>
            <a:ext cx="1088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5+ वर्ष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887968" y="539496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5D3B"/>
                </a:solidFill>
              </a:rPr>
              <a:t>दीर्घकालिक समृद्धि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7543800" y="5815584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6322B"/>
                </a:solidFill>
              </a:rPr>
              <a:t>आजीविका • हरित ऊर्जा • संस्थागत मॉडल • Replication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शिक्षा विकास मॉडल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EDUCATION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pic>
        <p:nvPicPr>
          <p:cNvPr id="5" name="Image 0" descr="/mnt/data/246E39A0-1A49-4F14-A03E-43F7367DD661.jpeg">    </p:cNvPr>
          <p:cNvPicPr>
            <a:picLocks noChangeAspect="1"/>
          </p:cNvPicPr>
          <p:nvPr/>
        </p:nvPicPr>
        <p:blipFill>
          <a:blip r:embed="rId1"/>
          <a:srcRect l="0" r="0" t="10826" b="10826"/>
          <a:stretch/>
        </p:blipFill>
        <p:spPr>
          <a:xfrm>
            <a:off x="621792" y="1170432"/>
            <a:ext cx="5166360" cy="30358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21792" y="1170432"/>
            <a:ext cx="5166360" cy="3035808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1792" y="3913632"/>
            <a:ext cx="516636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94944" y="3977640"/>
            <a:ext cx="502005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संविलियन प्राथमिक विद्यालय घूँचा</a:t>
            </a:r>
            <a:endParaRPr lang="en-US" sz="820" dirty="0"/>
          </a:p>
        </p:txBody>
      </p:sp>
      <p:pic>
        <p:nvPicPr>
          <p:cNvPr id="9" name="Image 1" descr="/mnt/data/8111BDD7-A7F0-4E60-AE38-12F0FC8F4A07.jpeg">    </p:cNvPr>
          <p:cNvPicPr>
            <a:picLocks noChangeAspect="1"/>
          </p:cNvPicPr>
          <p:nvPr/>
        </p:nvPicPr>
        <p:blipFill>
          <a:blip r:embed="rId2"/>
          <a:srcRect l="0" r="0" t="8025" b="8025"/>
          <a:stretch/>
        </p:blipFill>
        <p:spPr>
          <a:xfrm>
            <a:off x="621792" y="4407408"/>
            <a:ext cx="2468880" cy="155448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21792" y="4407408"/>
            <a:ext cx="2468880" cy="155448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621792" y="5669280"/>
            <a:ext cx="246888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94944" y="5733288"/>
            <a:ext cx="232257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विद्यालय उपलब्धि</a:t>
            </a:r>
            <a:endParaRPr lang="en-US" sz="820" dirty="0"/>
          </a:p>
        </p:txBody>
      </p:sp>
      <p:pic>
        <p:nvPicPr>
          <p:cNvPr id="13" name="Image 2" descr="/mnt/data/2B3F544C-DD4F-4109-BA75-6DD39B155B87.jpeg">    </p:cNvPr>
          <p:cNvPicPr>
            <a:picLocks noChangeAspect="1"/>
          </p:cNvPicPr>
          <p:nvPr/>
        </p:nvPicPr>
        <p:blipFill>
          <a:blip r:embed="rId3"/>
          <a:srcRect l="0" r="0" t="19424" b="19424"/>
          <a:stretch/>
        </p:blipFill>
        <p:spPr>
          <a:xfrm>
            <a:off x="3246120" y="4407408"/>
            <a:ext cx="2542032" cy="1554480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3246120" y="4407408"/>
            <a:ext cx="2542032" cy="155448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3246120" y="5669280"/>
            <a:ext cx="2542032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3319272" y="5733288"/>
            <a:ext cx="239572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पोषण / विद्यालय गतिविधि</a:t>
            </a:r>
            <a:endParaRPr lang="en-US" sz="820" dirty="0"/>
          </a:p>
        </p:txBody>
      </p:sp>
      <p:sp>
        <p:nvSpPr>
          <p:cNvPr id="17" name="Shape 12"/>
          <p:cNvSpPr/>
          <p:nvPr/>
        </p:nvSpPr>
        <p:spPr>
          <a:xfrm>
            <a:off x="6053328" y="1170432"/>
            <a:ext cx="5468112" cy="4791456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E0D8C7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6327648" y="1444752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5D3B"/>
                </a:solidFill>
              </a:rPr>
              <a:t>प्राथमिक दिशा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27648" y="1874520"/>
            <a:ext cx="4663440" cy="2633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177800" indent="-177800">
              <a:buSzPct val="100000"/>
              <a:buChar char="•"/>
            </a:pPr>
            <a:r>
              <a:rPr lang="en-US" sz="1340" dirty="0">
                <a:solidFill>
                  <a:srgbClr val="26322B"/>
                </a:solidFill>
              </a:rPr>
              <a:t>100% नामांकन और नियमित उपस्थिति</a:t>
            </a:r>
            <a:endParaRPr lang="en-US" sz="1340" dirty="0"/>
          </a:p>
          <a:p>
            <a:pPr marL="177800" indent="-177800">
              <a:buSzPct val="100000"/>
              <a:buChar char="•"/>
            </a:pPr>
            <a:r>
              <a:rPr lang="en-US" sz="1340" dirty="0">
                <a:solidFill>
                  <a:srgbClr val="26322B"/>
                </a:solidFill>
              </a:rPr>
              <a:t>मूलभूत पढ़ना-लिखना-गणना दक्षता</a:t>
            </a:r>
            <a:endParaRPr lang="en-US" sz="1340" dirty="0"/>
          </a:p>
          <a:p>
            <a:pPr marL="177800" indent="-177800">
              <a:buSzPct val="100000"/>
              <a:buChar char="•"/>
            </a:pPr>
            <a:r>
              <a:rPr lang="en-US" sz="1340" dirty="0">
                <a:solidFill>
                  <a:srgbClr val="26322B"/>
                </a:solidFill>
              </a:rPr>
              <a:t>पुस्तकालय / अध्ययन केंद्र</a:t>
            </a:r>
            <a:endParaRPr lang="en-US" sz="1340" dirty="0"/>
          </a:p>
          <a:p>
            <a:pPr marL="177800" indent="-177800">
              <a:buSzPct val="100000"/>
              <a:buChar char="•"/>
            </a:pPr>
            <a:r>
              <a:rPr lang="en-US" sz="1340" dirty="0">
                <a:solidFill>
                  <a:srgbClr val="26322B"/>
                </a:solidFill>
              </a:rPr>
              <a:t>डिजिटल शिक्षण संसाधन</a:t>
            </a:r>
            <a:endParaRPr lang="en-US" sz="1340" dirty="0"/>
          </a:p>
          <a:p>
            <a:pPr marL="177800" indent="-177800">
              <a:buSzPct val="100000"/>
              <a:buChar char="•"/>
            </a:pPr>
            <a:r>
              <a:rPr lang="en-US" sz="1340" dirty="0">
                <a:solidFill>
                  <a:srgbClr val="26322B"/>
                </a:solidFill>
              </a:rPr>
              <a:t>खेल, प्रतिभा और जीवन कौशल</a:t>
            </a:r>
            <a:endParaRPr lang="en-US" sz="1340" dirty="0"/>
          </a:p>
          <a:p>
            <a:pPr marL="177800" indent="-177800">
              <a:buSzPct val="100000"/>
              <a:buChar char="•"/>
            </a:pPr>
            <a:r>
              <a:rPr lang="en-US" sz="1340" dirty="0">
                <a:solidFill>
                  <a:srgbClr val="26322B"/>
                </a:solidFill>
              </a:rPr>
              <a:t>करियर मार्गदर्शन और उच्च शिक्षा की तैयारी</a:t>
            </a:r>
            <a:endParaRPr lang="en-US" sz="1340" dirty="0"/>
          </a:p>
        </p:txBody>
      </p:sp>
      <p:sp>
        <p:nvSpPr>
          <p:cNvPr id="20" name="Shape 15"/>
          <p:cNvSpPr/>
          <p:nvPr/>
        </p:nvSpPr>
        <p:spPr>
          <a:xfrm>
            <a:off x="6327648" y="5166360"/>
            <a:ext cx="4526280" cy="502920"/>
          </a:xfrm>
          <a:prstGeom prst="roundRect">
            <a:avLst/>
          </a:prstGeom>
          <a:solidFill>
            <a:srgbClr val="EAF3EC"/>
          </a:solidFill>
          <a:ln w="12700">
            <a:solidFill>
              <a:srgbClr val="B3CFB9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6492240" y="532180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5D3B"/>
                </a:solidFill>
              </a:rPr>
              <a:t>लक्ष्य: “कोई बच्चा पीछे न छूटे”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कृषि एवं पशुपालन — आय और स्थिरता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LIVELIHOOD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pic>
        <p:nvPicPr>
          <p:cNvPr id="5" name="Image 0" descr="/mnt/data/0FF7AE65-7743-4604-9F58-367816E645CE.jpeg">    </p:cNvPr>
          <p:cNvPicPr>
            <a:picLocks noChangeAspect="1"/>
          </p:cNvPicPr>
          <p:nvPr/>
        </p:nvPicPr>
        <p:blipFill>
          <a:blip r:embed="rId1"/>
          <a:srcRect l="0" r="0" t="32254" b="32254"/>
          <a:stretch/>
        </p:blipFill>
        <p:spPr>
          <a:xfrm>
            <a:off x="621792" y="1188720"/>
            <a:ext cx="3840480" cy="24231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21792" y="1188720"/>
            <a:ext cx="3840480" cy="242316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1792" y="3319272"/>
            <a:ext cx="384048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94944" y="3383280"/>
            <a:ext cx="369417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घूँचा की कृषि भूमि और बरगद</a:t>
            </a:r>
            <a:endParaRPr lang="en-US" sz="820" dirty="0"/>
          </a:p>
        </p:txBody>
      </p:sp>
      <p:pic>
        <p:nvPicPr>
          <p:cNvPr id="9" name="Image 1" descr="/mnt/data/012324B8-6F06-4994-A882-7A4BEFD8C58E.jpeg">    </p:cNvPr>
          <p:cNvPicPr>
            <a:picLocks noChangeAspect="1"/>
          </p:cNvPicPr>
          <p:nvPr/>
        </p:nvPicPr>
        <p:blipFill>
          <a:blip r:embed="rId2"/>
          <a:srcRect l="0" r="0" t="14286" b="14286"/>
          <a:stretch/>
        </p:blipFill>
        <p:spPr>
          <a:xfrm>
            <a:off x="621792" y="3794760"/>
            <a:ext cx="3840480" cy="20574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21792" y="3794760"/>
            <a:ext cx="3840480" cy="205740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621792" y="5559552"/>
            <a:ext cx="384048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94944" y="5623560"/>
            <a:ext cx="369417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कृषि परिदृश्य</a:t>
            </a:r>
            <a:endParaRPr lang="en-US" sz="820" dirty="0"/>
          </a:p>
        </p:txBody>
      </p:sp>
      <p:sp>
        <p:nvSpPr>
          <p:cNvPr id="13" name="Shape 9"/>
          <p:cNvSpPr/>
          <p:nvPr/>
        </p:nvSpPr>
        <p:spPr>
          <a:xfrm>
            <a:off x="4754880" y="1188720"/>
            <a:ext cx="6748272" cy="4663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D8C7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047488" y="146304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5D3B"/>
                </a:solidFill>
              </a:rPr>
              <a:t>9-चरणीय विकास दिशा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5029200" y="1901952"/>
            <a:ext cx="5852160" cy="30540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मृदा परीक्षण और फसल योजना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आधुनिक, जल-दक्ष एवं टिकाऊ कृषि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किसान समूह / FPO सहयोग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पशुपालन, टीकाकरण और नस्ल सुधार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दुग्ध उत्पादन एवं मूल्य संवर्धन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स्थानीय बाजार + डिजिटल बाजार संपर्क</a:t>
            </a:r>
            <a:endParaRPr lang="en-US" sz="1320" dirty="0"/>
          </a:p>
          <a:p>
            <a:pPr marL="177800" indent="-177800">
              <a:buSzPct val="100000"/>
              <a:buChar char="•"/>
            </a:pPr>
            <a:r>
              <a:rPr lang="en-US" sz="1320" dirty="0">
                <a:solidFill>
                  <a:srgbClr val="26322B"/>
                </a:solidFill>
              </a:rPr>
              <a:t>लागत में कमी और किसान आय में वृद्धि</a:t>
            </a:r>
            <a:endParaRPr lang="en-US" sz="1320" dirty="0"/>
          </a:p>
        </p:txBody>
      </p:sp>
      <p:sp>
        <p:nvSpPr>
          <p:cNvPr id="16" name="Text 12"/>
          <p:cNvSpPr/>
          <p:nvPr/>
        </p:nvSpPr>
        <p:spPr>
          <a:xfrm>
            <a:off x="5074920" y="5166360"/>
            <a:ext cx="5715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F68"/>
                </a:solidFill>
              </a:rPr>
              <a:t>स्थानीय कृषि + पशुपालन + बाजार संपर्क = आय के अधिक विकल्प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स्वास्थ्य एवं पोषण — सेवा पहुँच मजबूत करना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HEALTH &amp; NUTRITION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pic>
        <p:nvPicPr>
          <p:cNvPr id="5" name="Image 0" descr="/mnt/data/2B3F544C-DD4F-4109-BA75-6DD39B155B87.jpeg">    </p:cNvPr>
          <p:cNvPicPr>
            <a:picLocks noChangeAspect="1"/>
          </p:cNvPicPr>
          <p:nvPr/>
        </p:nvPicPr>
        <p:blipFill>
          <a:blip r:embed="rId1"/>
          <a:srcRect l="0" r="0" t="22396" b="22396"/>
          <a:stretch/>
        </p:blipFill>
        <p:spPr>
          <a:xfrm>
            <a:off x="621792" y="1207008"/>
            <a:ext cx="4389120" cy="24231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21792" y="1207008"/>
            <a:ext cx="4389120" cy="242316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1792" y="3337560"/>
            <a:ext cx="438912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94944" y="3401568"/>
            <a:ext cx="4242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पोषण से जुड़ी विद्यालय गतिविधि</a:t>
            </a:r>
            <a:endParaRPr lang="en-US" sz="820" dirty="0"/>
          </a:p>
        </p:txBody>
      </p:sp>
      <p:sp>
        <p:nvSpPr>
          <p:cNvPr id="9" name="Shape 6"/>
          <p:cNvSpPr/>
          <p:nvPr/>
        </p:nvSpPr>
        <p:spPr>
          <a:xfrm>
            <a:off x="621792" y="3822192"/>
            <a:ext cx="4389120" cy="1901952"/>
          </a:xfrm>
          <a:prstGeom prst="roundRect">
            <a:avLst/>
          </a:prstGeom>
          <a:solidFill>
            <a:srgbClr val="EAF3EC"/>
          </a:solidFill>
          <a:ln w="12700">
            <a:solidFill>
              <a:srgbClr val="B3CFB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409651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5D3B"/>
                </a:solidFill>
              </a:rPr>
              <a:t>फोकस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868680" y="4480560"/>
            <a:ext cx="3749040" cy="2633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26322B"/>
                </a:solidFill>
              </a:rPr>
              <a:t>मातृ एवं शिशु स्वास्थ्य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26322B"/>
                </a:solidFill>
              </a:rPr>
              <a:t>टीकाकरण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26322B"/>
                </a:solidFill>
              </a:rPr>
              <a:t>पोषण / आंगनवाड़ी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26322B"/>
                </a:solidFill>
              </a:rPr>
              <a:t>किशोर स्वास्थ्य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26322B"/>
                </a:solidFill>
              </a:rPr>
              <a:t>स्वच्छता एवं सुरक्षित जल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26322B"/>
                </a:solidFill>
              </a:rPr>
              <a:t>डिजिटल / टेलीमेडिसिन सहयोग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5257800" y="1207008"/>
            <a:ext cx="6291072" cy="451713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13" name="Image 1" descr="/mnt/data/a_detailed_infographic_poster_chart_image_top_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1261872"/>
            <a:ext cx="2938272" cy="440740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488" y="50292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F68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जल संरक्षण एवं पर्यावरण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458200" y="566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0B5D3B"/>
                </a:solidFill>
                <a:latin typeface="Noto Sans Devanagari" pitchFamily="34" charset="0"/>
                <a:ea typeface="Noto Sans Devanagari" pitchFamily="34" charset="-122"/>
                <a:cs typeface="Noto Sans Devanagari" pitchFamily="34" charset="-120"/>
              </a:rPr>
              <a:t>WATER • GREEN • RESILIENCE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5488" y="969264"/>
            <a:ext cx="11155680" cy="0"/>
          </a:xfrm>
          <a:prstGeom prst="line">
            <a:avLst/>
          </a:prstGeom>
          <a:noFill/>
          <a:ln w="17780">
            <a:solidFill>
              <a:srgbClr val="D6C9AA"/>
            </a:solidFill>
            <a:prstDash val="solid"/>
          </a:ln>
        </p:spPr>
      </p:sp>
      <p:pic>
        <p:nvPicPr>
          <p:cNvPr id="5" name="Image 0" descr="/mnt/data/DE658571-6371-492D-BBAD-60EC92D1795D.jpeg">    </p:cNvPr>
          <p:cNvPicPr>
            <a:picLocks noChangeAspect="1"/>
          </p:cNvPicPr>
          <p:nvPr/>
        </p:nvPicPr>
        <p:blipFill>
          <a:blip r:embed="rId1"/>
          <a:srcRect l="0" r="0" t="6825" b="6825"/>
          <a:stretch/>
        </p:blipFill>
        <p:spPr>
          <a:xfrm>
            <a:off x="640080" y="1234440"/>
            <a:ext cx="4800600" cy="23317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234440"/>
            <a:ext cx="4800600" cy="233172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40080" y="3273552"/>
            <a:ext cx="480060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3337560"/>
            <a:ext cx="465429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तालाब</a:t>
            </a:r>
            <a:endParaRPr lang="en-US" sz="820" dirty="0"/>
          </a:p>
        </p:txBody>
      </p:sp>
      <p:pic>
        <p:nvPicPr>
          <p:cNvPr id="9" name="Image 1" descr="/mnt/data/0FF7AE65-7743-4604-9F58-367816E645CE.jpeg">    </p:cNvPr>
          <p:cNvPicPr>
            <a:picLocks noChangeAspect="1"/>
          </p:cNvPicPr>
          <p:nvPr/>
        </p:nvPicPr>
        <p:blipFill>
          <a:blip r:embed="rId2"/>
          <a:srcRect l="0" r="0" t="37679" b="37679"/>
          <a:stretch/>
        </p:blipFill>
        <p:spPr>
          <a:xfrm>
            <a:off x="640080" y="3794760"/>
            <a:ext cx="4800600" cy="21031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40080" y="3794760"/>
            <a:ext cx="4800600" cy="2103120"/>
          </a:xfrm>
          <a:prstGeom prst="round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640080" y="5605272"/>
            <a:ext cx="4800600" cy="292608"/>
          </a:xfrm>
          <a:prstGeom prst="rect">
            <a:avLst/>
          </a:prstGeom>
          <a:solidFill>
            <a:srgbClr val="0B5D3B">
              <a:alpha val="96000"/>
            </a:srgbClr>
          </a:solidFill>
          <a:ln w="12700">
            <a:solidFill>
              <a:srgbClr val="0B5D3B">
                <a:alpha val="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13232" y="5669280"/>
            <a:ext cx="465429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FFFFFF"/>
                </a:solidFill>
              </a:rPr>
              <a:t>हरित एवं प्राकृतिक विरासत</a:t>
            </a:r>
            <a:endParaRPr lang="en-US" sz="820" dirty="0"/>
          </a:p>
        </p:txBody>
      </p:sp>
      <p:sp>
        <p:nvSpPr>
          <p:cNvPr id="13" name="Shape 9"/>
          <p:cNvSpPr/>
          <p:nvPr/>
        </p:nvSpPr>
        <p:spPr>
          <a:xfrm>
            <a:off x="5687568" y="1234440"/>
            <a:ext cx="5833872" cy="4663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DED2"/>
            </a:solidFill>
            <a:prstDash val="solid"/>
          </a:ln>
          <a:effectLst>
            <a:outerShdw sx="100000" sy="100000" kx="0" ky="0" algn="bl" rotWithShape="0" blurRad="19050" dist="7620" dir="27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/mnt/data/ppt_panels_correct/panel_11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938" y="1289304"/>
            <a:ext cx="3843133" cy="4553712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5806440" y="5504688"/>
            <a:ext cx="5577840" cy="457200"/>
          </a:xfrm>
          <a:prstGeom prst="roundRect">
            <a:avLst/>
          </a:prstGeom>
          <a:solidFill>
            <a:srgbClr val="EAF3EC"/>
          </a:solidFill>
          <a:ln w="12700">
            <a:solidFill>
              <a:srgbClr val="B3CFB9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5989320" y="5632704"/>
            <a:ext cx="5212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5D3B"/>
                </a:solidFill>
              </a:rPr>
              <a:t>जल संरक्षण • तालाब • वृक्ष • स्वच्छता • जलवायु-संवेदनशील विकास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C665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Devanaga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Devanaga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Vision Ghooncha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घूँचा विकास संकल्प — Presentation Edition</dc:title>
  <dc:subject>Vision Ghooncha 2047 Presentation</dc:subject>
  <dc:creator>Vision Ghooncha Foundation</dc:creator>
  <cp:lastModifiedBy>Vision Ghooncha Foundation</cp:lastModifiedBy>
  <cp:revision>1</cp:revision>
  <dcterms:created xsi:type="dcterms:W3CDTF">2026-08-12T00:52:18Z</dcterms:created>
  <dcterms:modified xsi:type="dcterms:W3CDTF">2026-08-12T00:52:18Z</dcterms:modified>
</cp:coreProperties>
</file>